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
      <p:font typeface="Inter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C2A10B3-EBD0-44F9-A5C2-D1CCBDCC734C}">
  <a:tblStyle styleId="{7C2A10B3-EBD0-44F9-A5C2-D1CCBDCC734C}"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638D59C-3077-4875-AE39-DF9446288442}"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22" Type="http://schemas.openxmlformats.org/officeDocument/2006/relationships/font" Target="fonts/PlusJakartaSansMedium-italic.fntdata"/><Relationship Id="rId21" Type="http://schemas.openxmlformats.org/officeDocument/2006/relationships/font" Target="fonts/PlusJakartaSansMedium-bold.fntdata"/><Relationship Id="rId24" Type="http://schemas.openxmlformats.org/officeDocument/2006/relationships/font" Target="fonts/InterMedium-regular.fntdata"/><Relationship Id="rId23" Type="http://schemas.openxmlformats.org/officeDocument/2006/relationships/font" Target="fonts/PlusJakartaSansMedium-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Medium-italic.fntdata"/><Relationship Id="rId25" Type="http://schemas.openxmlformats.org/officeDocument/2006/relationships/font" Target="fonts/InterMedium-bold.fntdata"/><Relationship Id="rId27" Type="http://schemas.openxmlformats.org/officeDocument/2006/relationships/font" Target="fonts/Inter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03634994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03634994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6036349946_0_2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6036349946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6036349946_0_1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6036349946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6036349946_0_19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6036349946_0_1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6036349946_0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6036349946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0c2ee214c7_0_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0c2ee214c7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www.youtube.com/watch?v=dhY65CmhFYg&amp;t=4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youtu.be/dhY65CmhFYg?feature=shared"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www.youtube.com/watch?v=dhY65CmhFYg&amp;t=4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Transatlantic Slave Trade</a:t>
            </a:r>
            <a:endParaRPr sz="18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9791" y="1670866"/>
          <a:ext cx="3000000" cy="3000000"/>
        </p:xfrm>
        <a:graphic>
          <a:graphicData uri="http://schemas.openxmlformats.org/drawingml/2006/table">
            <a:tbl>
              <a:tblPr>
                <a:noFill/>
                <a:tableStyleId>{7C2A10B3-EBD0-44F9-A5C2-D1CCBDCC734C}</a:tableStyleId>
              </a:tblPr>
              <a:tblGrid>
                <a:gridCol w="5034950"/>
                <a:gridCol w="2055550"/>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 1400s, European nations were looking for new trade routes to access valuable goods like gold and spices. Portugal, under the leadership of Prince Henry, began sending ships down the western coast of Africa. Their goal was to find a sea route that would give them direct access to West African trade, especially gold, without relying on middlemen who crossed the Sahara Desert. </a:t>
                      </a:r>
                      <a:r>
                        <a:rPr b="1" lang="en" sz="1200">
                          <a:solidFill>
                            <a:schemeClr val="dk1"/>
                          </a:solidFill>
                          <a:latin typeface="Inter"/>
                          <a:ea typeface="Inter"/>
                          <a:cs typeface="Inter"/>
                          <a:sym typeface="Inter"/>
                        </a:rPr>
                        <a:t>(A)</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the Portuguese explored further south along the African coast, they began taking part in the trade of enslaved people. In 1444, the first group of enslaved Africans was brought to Portugal from the area now known as Mauritania. Over time, what started as a small part of trade turned into a large system. The Portuguese built relationships with African kingdoms, such as the Kongo Kingdom, and traded European goods like guns and cloth in exchange for enslaved people and ivory.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Portuguese initially interacted with the Kongo Kingdom through diplomacy and trade. But as the demand for enslaved labor grew, the relationship became more exploitative. The Portuguese encouraged more raids and warfare to capture people for the transatlantic slave trade. This weakened the Kongo over time, as it lost workers, experienced more violence, and became increasingly dependent on European goods and support. </a:t>
                      </a:r>
                      <a:r>
                        <a:rPr b="1" lang="en" sz="1200">
                          <a:solidFill>
                            <a:schemeClr val="dk1"/>
                          </a:solidFill>
                          <a:latin typeface="Inter"/>
                          <a:ea typeface="Inter"/>
                          <a:cs typeface="Inter"/>
                          <a:sym typeface="Inter"/>
                        </a:rPr>
                        <a:t>(C)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Slavery already existed in some African societies before the arrival of Europeans, but it was often different from the system that developed through the transatlantic slave trade. In many African cultures, enslaved people could hold important roles and were not seen as property in the same way as they were in the Americas. </a:t>
                      </a: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The rise of the transatlantic slave trade, however, changed this in many regions, making slavery more violent and permanent.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Atlantic Slave Trade grew into a large network that connected Africa, Europe, and the Americas. European goods were traded for enslaved people, who were forced to endure the Middle Passage across the Atlantic Ocean. </a:t>
                      </a: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Many died on the journey or in the coastal forts where they were imprisoned. This trade system had a devastating impact on African societies and left lasting effects in the Americas, including large populations of people of African descent in places like Brazil and the United States.</a:t>
                      </a:r>
                      <a:endParaRPr sz="12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Why did the Portuguese begin exploring the west coast of Africa in the 1400s?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were some of the goods that the Portuguese exchanged for enslaved Africans?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did the transatlantic slave trade affect the Kongo Kingdom?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How was African slavery different from slavery in the Americas?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What was the Middle Passage?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1878102" y="8156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05" name="Google Shape;105;p25"/>
          <p:cNvPicPr preferRelativeResize="0"/>
          <p:nvPr/>
        </p:nvPicPr>
        <p:blipFill rotWithShape="1">
          <a:blip r:embed="rId4">
            <a:alphaModFix/>
          </a:blip>
          <a:srcRect b="0" l="0" r="0" t="0"/>
          <a:stretch/>
        </p:blipFill>
        <p:spPr>
          <a:xfrm>
            <a:off x="694375" y="733359"/>
            <a:ext cx="1004826" cy="1004826"/>
          </a:xfrm>
          <a:prstGeom prst="rect">
            <a:avLst/>
          </a:prstGeom>
          <a:noFill/>
          <a:ln>
            <a:noFill/>
          </a:ln>
        </p:spPr>
      </p:pic>
      <p:sp>
        <p:nvSpPr>
          <p:cNvPr id="106" name="Google Shape;106;p25"/>
          <p:cNvSpPr txBox="1"/>
          <p:nvPr/>
        </p:nvSpPr>
        <p:spPr>
          <a:xfrm>
            <a:off x="359789" y="4970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a:t>
            </a:r>
            <a:r>
              <a:rPr b="1" lang="en" sz="1300">
                <a:latin typeface="Inter"/>
                <a:ea typeface="Inter"/>
                <a:cs typeface="Inter"/>
                <a:sym typeface="Inter"/>
              </a:rPr>
              <a:t> </a:t>
            </a:r>
            <a:r>
              <a:rPr b="1" lang="en" sz="1300">
                <a:solidFill>
                  <a:srgbClr val="000000"/>
                </a:solidFill>
                <a:latin typeface="Inter"/>
                <a:ea typeface="Inter"/>
                <a:cs typeface="Inter"/>
                <a:sym typeface="Inter"/>
              </a:rPr>
              <a:t>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pic>
        <p:nvPicPr>
          <p:cNvPr id="111" name="Google Shape;111;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2" name="Google Shape;112;p2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The “Untold American Story”</a:t>
            </a:r>
            <a:endParaRPr sz="1900">
              <a:latin typeface="Inter Medium"/>
              <a:ea typeface="Inter Medium"/>
              <a:cs typeface="Inter Medium"/>
              <a:sym typeface="Inter Medium"/>
            </a:endParaRPr>
          </a:p>
        </p:txBody>
      </p:sp>
      <p:pic>
        <p:nvPicPr>
          <p:cNvPr id="113" name="Google Shape;113;p26"/>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14" name="Google Shape;114;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5" name="Google Shape;115;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6" name="Google Shape;116;p26"/>
          <p:cNvSpPr txBox="1"/>
          <p:nvPr/>
        </p:nvSpPr>
        <p:spPr>
          <a:xfrm>
            <a:off x="547200" y="964973"/>
            <a:ext cx="6678000" cy="1662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Note: The transatlantic slave trade took place legally between the 15th and 19th centuries. The most dangerous part of the voyage was known as the Middle Passage. This was the part of the trip between Africa and the Americas. Historians have used the records from the ship captains to track the basic information about what happened on these voyages along with first person narratives from enslaved Africans who survived.</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Watch the </a:t>
            </a:r>
            <a:r>
              <a:rPr b="1" lang="en" sz="1200" u="sng">
                <a:solidFill>
                  <a:schemeClr val="hlink"/>
                </a:solidFill>
                <a:latin typeface="Halant"/>
                <a:ea typeface="Halant"/>
                <a:cs typeface="Halant"/>
                <a:sym typeface="Halant"/>
                <a:hlinkClick r:id="rId5"/>
              </a:rPr>
              <a:t>video</a:t>
            </a:r>
            <a:r>
              <a:rPr b="1" lang="en" sz="1200">
                <a:solidFill>
                  <a:schemeClr val="dk1"/>
                </a:solidFill>
                <a:latin typeface="Halant"/>
                <a:ea typeface="Halant"/>
                <a:cs typeface="Halant"/>
                <a:sym typeface="Halant"/>
              </a:rPr>
              <a:t> about Black scuba divers exploring wreckage of slave ships and answer the questions below. Transcripts can be found on the following pages.</a:t>
            </a:r>
            <a:endParaRPr b="1" sz="1200">
              <a:solidFill>
                <a:schemeClr val="dk1"/>
              </a:solidFill>
              <a:latin typeface="Halant"/>
              <a:ea typeface="Halant"/>
              <a:cs typeface="Halant"/>
              <a:sym typeface="Halant"/>
            </a:endParaRPr>
          </a:p>
        </p:txBody>
      </p:sp>
      <p:sp>
        <p:nvSpPr>
          <p:cNvPr id="117" name="Google Shape;117;p26"/>
          <p:cNvSpPr txBox="1"/>
          <p:nvPr/>
        </p:nvSpPr>
        <p:spPr>
          <a:xfrm>
            <a:off x="381550" y="2666747"/>
            <a:ext cx="7074600" cy="40944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How many people are estimated to have been taken by Europeans from Africa to America over three centuries?</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b="1" sz="1300">
              <a:solidFill>
                <a:schemeClr val="accent1"/>
              </a:solidFill>
              <a:latin typeface="Inter"/>
              <a:ea typeface="Inter"/>
              <a:cs typeface="Inter"/>
              <a:sym typeface="Inter"/>
            </a:endParaRPr>
          </a:p>
          <a:p>
            <a:pPr indent="45720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How many shipwrecks have been recorded?</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Who is investigating sunken slave ships, and what is their background?</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Where are the ships located, and when did they sink?</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Why are the divers seeking out these shipwrecks, according to this piece?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pic>
        <p:nvPicPr>
          <p:cNvPr id="122" name="Google Shape;12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27"/>
          <p:cNvSpPr txBox="1"/>
          <p:nvPr/>
        </p:nvSpPr>
        <p:spPr>
          <a:xfrm>
            <a:off x="0" y="0"/>
            <a:ext cx="7772400" cy="10935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The “Untold American Story”</a:t>
            </a:r>
            <a:r>
              <a:rPr lang="en" sz="2500">
                <a:latin typeface="Plus Jakarta Sans Medium"/>
                <a:ea typeface="Plus Jakarta Sans Medium"/>
                <a:cs typeface="Plus Jakarta Sans Medium"/>
                <a:sym typeface="Plus Jakarta Sans Medium"/>
              </a:rPr>
              <a:t>: Video Transcript</a:t>
            </a:r>
            <a:endParaRPr sz="2500">
              <a:latin typeface="Plus Jakarta Sans Medium"/>
              <a:ea typeface="Plus Jakarta Sans Medium"/>
              <a:cs typeface="Plus Jakarta Sans Medium"/>
              <a:sym typeface="Plus Jakarta Sans Medium"/>
            </a:endParaRPr>
          </a:p>
        </p:txBody>
      </p:sp>
      <p:pic>
        <p:nvPicPr>
          <p:cNvPr id="124" name="Google Shape;124;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25" name="Google Shape;125;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6" name="Google Shape;126;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7" name="Google Shape;127;p27"/>
          <p:cNvGraphicFramePr/>
          <p:nvPr/>
        </p:nvGraphicFramePr>
        <p:xfrm>
          <a:off x="338875" y="1970700"/>
          <a:ext cx="3000000" cy="3000000"/>
        </p:xfrm>
        <a:graphic>
          <a:graphicData uri="http://schemas.openxmlformats.org/drawingml/2006/table">
            <a:tbl>
              <a:tblPr>
                <a:noFill/>
                <a:tableStyleId>{6638D59C-3077-4875-AE39-DF9446288442}</a:tableStyleId>
              </a:tblPr>
              <a:tblGrid>
                <a:gridCol w="7108875"/>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r>
                        <a:rPr b="1" lang="en" sz="1100">
                          <a:latin typeface="Halant"/>
                          <a:ea typeface="Halant"/>
                          <a:cs typeface="Halant"/>
                          <a:sym typeface="Halant"/>
                        </a:rPr>
                        <a:t> </a:t>
                      </a:r>
                      <a:endParaRPr sz="1100">
                        <a:latin typeface="Halant"/>
                        <a:ea typeface="Halant"/>
                        <a:cs typeface="Halant"/>
                        <a:sym typeface="Halant"/>
                      </a:endParaRPr>
                    </a:p>
                    <a:p>
                      <a:pPr indent="0" lvl="0" marL="0" marR="10085"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JW: The Middle Passage refers to the stage of the Atlantic slave trade in which millions of enslaved Africans were forcibly transported to the Americas across the Atlantic Ocean. One group is taking a literal deep dive to discover more of that history and raise awareness of the implications for people today. Jeffrey Brown has more for our Race Matters and arts and culture series, canvas.</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JB: Under the sea, a magical world, and, also, if you look hard enough and you know how to scuba dive, a living link to America's tortured past. Jay Haigler has seen it.</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None/>
                      </a:pPr>
                      <a:r>
                        <a:rPr lang="en" sz="1100">
                          <a:solidFill>
                            <a:schemeClr val="dk1"/>
                          </a:solidFill>
                          <a:latin typeface="Inter"/>
                          <a:ea typeface="Inter"/>
                          <a:cs typeface="Inter"/>
                          <a:sym typeface="Inter"/>
                        </a:rPr>
                        <a:t>JH: Combining the importance of history and ancestral memory and understanding how that applies today, combining those things with scuba diving, that was a match made in heaven. </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MAN: Attention, everybody. Attention deck. Make sure that you are close to and with your buddy. We have an hour trip to the dive site.</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JB: Haigler is part of Diving With a Purpose, a group of primarily Black divers who love to go underwater, but also have a larger mission, to find and research sunken ships from the international slave trade.</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JH: The stories that we tell are important and, more importantly, the untold stories. These stories, the Guerrero, and then many other ships as we got more involved in the search for these ships, became exciting, because most people haven't heard the story, including myself.</a:t>
                      </a:r>
                      <a:endParaRPr sz="1100">
                        <a:solidFill>
                          <a:schemeClr val="dk1"/>
                        </a:solidFill>
                        <a:latin typeface="Inter"/>
                        <a:ea typeface="Inter"/>
                        <a:cs typeface="Inter"/>
                        <a:sym typeface="Inter"/>
                      </a:endParaRPr>
                    </a:p>
                    <a:p>
                      <a:pPr indent="0" lvl="0" marL="38100" marR="10085"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JB: Diving With a Purpose, or DWP, was founded in 2003 by divers Ken Stewart and Brenda Lanzendorf to join an ongoing effort to find the remains of the Guerrero, a ship that wrecked on a reef in the Florida Keys in 1827 after a battle with a British warship, trying to enforce anti-slave trade laws. Of the 561 enslaved Africans on board, 41 drowned. Tara Roberts, a National Geographic Explorer and storytelling fellow, has written of the slave ships, the people on them, and the divers looking for them, in a cover story for the magazine titled "Hidden No More." That's Jay Haigler in diving gear.</a:t>
                      </a:r>
                      <a:endParaRPr sz="1100">
                        <a:solidFill>
                          <a:schemeClr val="dk1"/>
                        </a:solidFill>
                        <a:latin typeface="Inter"/>
                        <a:ea typeface="Inter"/>
                        <a:cs typeface="Inter"/>
                        <a:sym typeface="Inter"/>
                      </a:endParaRPr>
                    </a:p>
                    <a:p>
                      <a:pPr indent="0" lvl="0" marL="38100" marR="10085"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None/>
                      </a:pPr>
                      <a:r>
                        <a:rPr lang="en" sz="1100">
                          <a:solidFill>
                            <a:schemeClr val="dk1"/>
                          </a:solidFill>
                          <a:latin typeface="Inter"/>
                          <a:ea typeface="Inter"/>
                          <a:cs typeface="Inter"/>
                          <a:sym typeface="Inter"/>
                        </a:rPr>
                        <a:t>TR: Most people know the name of the Mayflower, the ship that brought the Pilgrims over to the Americas. But who knows the names of the Guerrero or the Henrietta Marie or the Sao Jose Paquete d'Africa? It's helping bring those lost souls back into memory and honoring them and acknowledging them.</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0085" rtl="0" algn="l">
                        <a:spcBef>
                          <a:spcPts val="0"/>
                        </a:spcBef>
                        <a:spcAft>
                          <a:spcPts val="0"/>
                        </a:spcAft>
                        <a:buNone/>
                      </a:pPr>
                      <a:r>
                        <a:rPr lang="en" sz="1100">
                          <a:solidFill>
                            <a:schemeClr val="dk1"/>
                          </a:solidFill>
                          <a:latin typeface="Inter"/>
                          <a:ea typeface="Inter"/>
                          <a:cs typeface="Inter"/>
                          <a:sym typeface="Inter"/>
                        </a:rPr>
                        <a:t>JB: Roberts' life changed, she says, when she first saw a photograph of DWP divers in the Smithsonian National Museum of African American History and Culture in Washington, D.C.</a:t>
                      </a:r>
                      <a:endParaRPr sz="1100">
                        <a:solidFill>
                          <a:schemeClr val="dk1"/>
                        </a:solidFill>
                        <a:latin typeface="Inter"/>
                        <a:ea typeface="Inter"/>
                        <a:cs typeface="Inter"/>
                        <a:sym typeface="Inter"/>
                      </a:endParaRPr>
                    </a:p>
                    <a:p>
                      <a:pPr indent="0" lvl="0" marL="0" marR="10085" rtl="0" algn="l">
                        <a:spcBef>
                          <a:spcPts val="0"/>
                        </a:spcBef>
                        <a:spcAft>
                          <a:spcPts val="0"/>
                        </a:spcAft>
                        <a:buNone/>
                      </a:pPr>
                      <a:r>
                        <a:t/>
                      </a:r>
                      <a:endParaRPr sz="1100">
                        <a:solidFill>
                          <a:schemeClr val="dk1"/>
                        </a:solidFill>
                        <a:latin typeface="Inter"/>
                        <a:ea typeface="Inter"/>
                        <a:cs typeface="Inter"/>
                        <a:sym typeface="Inter"/>
                      </a:endParaRPr>
                    </a:p>
                    <a:p>
                      <a:pPr indent="0" lvl="0" marL="0" marR="0" rtl="0" algn="l">
                        <a:spcBef>
                          <a:spcPts val="0"/>
                        </a:spcBef>
                        <a:spcAft>
                          <a:spcPts val="0"/>
                        </a:spcAft>
                        <a:buNone/>
                      </a:pPr>
                      <a:r>
                        <a:rPr lang="en" sz="1100">
                          <a:solidFill>
                            <a:schemeClr val="dk1"/>
                          </a:solidFill>
                          <a:latin typeface="Inter"/>
                          <a:ea typeface="Inter"/>
                          <a:cs typeface="Inter"/>
                          <a:sym typeface="Inter"/>
                        </a:rPr>
                        <a:t>TR: Specifically of Black women on this boat in wetsuits. I don't know what it was about them. They looked so free and so joyous. They reminded me of superheroes. And I wanted to be like them.</a:t>
                      </a:r>
                      <a:endParaRPr sz="1100">
                        <a:solidFill>
                          <a:schemeClr val="dk1"/>
                        </a:solidFill>
                        <a:latin typeface="Inter"/>
                        <a:ea typeface="Inter"/>
                        <a:cs typeface="Inter"/>
                        <a:sym typeface="Inter"/>
                      </a:endParaRPr>
                    </a:p>
                    <a:p>
                      <a:pPr indent="0" lvl="0" marL="0" marR="0" rtl="0" algn="l">
                        <a:spcBef>
                          <a:spcPts val="0"/>
                        </a:spcBef>
                        <a:spcAft>
                          <a:spcPts val="0"/>
                        </a:spcAft>
                        <a:buNone/>
                      </a:pPr>
                      <a:r>
                        <a:t/>
                      </a:r>
                      <a:endParaRPr sz="1100">
                        <a:solidFill>
                          <a:schemeClr val="dk1"/>
                        </a:solidFill>
                        <a:latin typeface="Inter"/>
                        <a:ea typeface="Inter"/>
                        <a:cs typeface="Inter"/>
                        <a:sym typeface="Inter"/>
                      </a:endParaRPr>
                    </a:p>
                    <a:p>
                      <a:pPr indent="0" lvl="0" marL="0" marR="0" rtl="0" algn="l">
                        <a:spcBef>
                          <a:spcPts val="0"/>
                        </a:spcBef>
                        <a:spcAft>
                          <a:spcPts val="0"/>
                        </a:spcAft>
                        <a:buNone/>
                      </a:pPr>
                      <a:r>
                        <a:rPr lang="en" sz="1100">
                          <a:solidFill>
                            <a:schemeClr val="dk1"/>
                          </a:solidFill>
                          <a:latin typeface="Inter"/>
                          <a:ea typeface="Inter"/>
                          <a:cs typeface="Inter"/>
                          <a:sym typeface="Inter"/>
                        </a:rPr>
                        <a:t>JB: In 2018, Roberts quit her job with a D.C. nonprofit, and joined the DWP divers. According to SlaveVoyages.org, a database of decades of research by scholars at a consortium of universities, more than 36,000 transatlantic voyages were made between 1501 and 1867, carrying some 12.5 million </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28" name="Google Shape;128;p27"/>
          <p:cNvSpPr txBox="1"/>
          <p:nvPr/>
        </p:nvSpPr>
        <p:spPr>
          <a:xfrm>
            <a:off x="455225" y="1024875"/>
            <a:ext cx="6918300" cy="983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PBS NewsHour</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PBS NewsHour, is regularly ranked as a highly credible and objective TV news show. In this segment, you’ll hear from Judy Woodruff (JW), an American broadcast journalist, Jeffrey Brown (JB), an American journalist and senior </a:t>
            </a:r>
            <a:r>
              <a:rPr lang="en" sz="1000">
                <a:solidFill>
                  <a:schemeClr val="dk1"/>
                </a:solidFill>
                <a:latin typeface="Inter"/>
                <a:ea typeface="Inter"/>
                <a:cs typeface="Inter"/>
                <a:sym typeface="Inter"/>
              </a:rPr>
              <a:t>correspondent,</a:t>
            </a:r>
            <a:r>
              <a:rPr lang="en" sz="1000">
                <a:solidFill>
                  <a:schemeClr val="dk1"/>
                </a:solidFill>
                <a:latin typeface="Inter"/>
                <a:ea typeface="Inter"/>
                <a:cs typeface="Inter"/>
                <a:sym typeface="Inter"/>
              </a:rPr>
              <a:t> Jay Haigler (JH), a lead instructor and the safety dive officer for Diving With a Purpose, and Tara Roberts (TR), a National Geographic Explorer and Storyteller.</a:t>
            </a:r>
            <a:endParaRPr sz="10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pic>
        <p:nvPicPr>
          <p:cNvPr id="133" name="Google Shape;133;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4" name="Google Shape;13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5" name="Google Shape;13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6" name="Google Shape;136;p28"/>
          <p:cNvGraphicFramePr/>
          <p:nvPr/>
        </p:nvGraphicFramePr>
        <p:xfrm>
          <a:off x="338875" y="599100"/>
          <a:ext cx="3000000" cy="3000000"/>
        </p:xfrm>
        <a:graphic>
          <a:graphicData uri="http://schemas.openxmlformats.org/drawingml/2006/table">
            <a:tbl>
              <a:tblPr>
                <a:noFill/>
                <a:tableStyleId>{6638D59C-3077-4875-AE39-DF9446288442}</a:tableStyleId>
              </a:tblPr>
              <a:tblGrid>
                <a:gridCol w="7108875"/>
              </a:tblGrid>
              <a:tr h="431125">
                <a:tc>
                  <a:txBody>
                    <a:bodyPr/>
                    <a:lstStyle/>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captured people to ports in the Americas. It's believed 1.8 million lost their lives in the course of the journey known as the Middle Passage. Around 1,000 shipwrecks have been recorded, yet fewer than 10 have ever been located and studied. Diving With a Purpose is part of the Slave Wrecks Project, an international group of researchers and institutions hosted by the National Museum of African American History and Culture, combining maritime archaeology with training and community engagement. Tara Roberts recalls coming upon an anchor when she dove what are believed to be the wrecks of two Danish ships, Fredericus Quartus and Christianus Quintus, that sank off the coast of Costa Rica in 1710.</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TR: So, it's very surreal. And then to see this artifact from the 1700s, and to know the history attached to that artifact, this is just an amazing moment, to actually put my eyes on this piece of history.</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JH: It really is, actually, I would call spiritual.</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JB: Jay Haigler has made more than 1,000 dives at several sites around the world.</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JH: In going down and searching for the ship, we are like a crime scene investigator, because slavery is the -- literally the biggest crime, global crime, in the history of mankind.</a:t>
                      </a:r>
                      <a:endParaRPr sz="1100">
                        <a:solidFill>
                          <a:schemeClr val="dk1"/>
                        </a:solidFill>
                        <a:latin typeface="Inter"/>
                        <a:ea typeface="Inter"/>
                        <a:cs typeface="Inter"/>
                        <a:sym typeface="Inter"/>
                      </a:endParaRPr>
                    </a:p>
                    <a:p>
                      <a:pPr indent="0" lvl="0" marL="3810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JB: One of the best-known wrecks is the Clotilda, burned and sunk purposely by its owners in Alabama's Mobile Bay, to hide the evidence of its illegal voyage in 1860. It's the subject of renewed interest now, with a National Geographic documentary, a book on its history, and another documentary that recently premiered at Sundance focusing on the descendants of the more than 100 enslaved brought on the ship from West Africa. Indeed, it's the continuing connections these wrecks have to today that motivate those in Diving With a Purpose. Roberts has a new six-part National Geographic podcast, part travelogue, part memoir, titled "Into the Depths" to explore past and present.</a:t>
                      </a:r>
                      <a:endParaRPr sz="1100">
                        <a:solidFill>
                          <a:schemeClr val="dk1"/>
                        </a:solidFill>
                        <a:latin typeface="Inter"/>
                        <a:ea typeface="Inter"/>
                        <a:cs typeface="Inter"/>
                        <a:sym typeface="Inter"/>
                      </a:endParaRPr>
                    </a:p>
                    <a:p>
                      <a:pPr indent="0" lvl="0" marL="3810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TR: I wondered if Black divers would notice different details if they would focus on finding artifacts that help us understand the full humanity of the captive Africans. I hope that people come away knowing some facts that they didn't know before. I hope that they fall in love with these divers, in the same way that I have. I hope people are inspired to actually come to be a part of the work.</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38100" marR="0" rtl="0" algn="l">
                        <a:lnSpc>
                          <a:spcPct val="100000"/>
                        </a:lnSpc>
                        <a:spcBef>
                          <a:spcPts val="0"/>
                        </a:spcBef>
                        <a:spcAft>
                          <a:spcPts val="0"/>
                        </a:spcAft>
                        <a:buNone/>
                      </a:pPr>
                      <a:r>
                        <a:rPr lang="en" sz="1100">
                          <a:solidFill>
                            <a:schemeClr val="dk1"/>
                          </a:solidFill>
                          <a:latin typeface="Inter"/>
                          <a:ea typeface="Inter"/>
                          <a:cs typeface="Inter"/>
                          <a:sym typeface="Inter"/>
                        </a:rPr>
                        <a:t>MAN: I think it was a great year, and you did some outstanding work. With that said, </a:t>
                      </a:r>
                      <a:endParaRPr sz="1100">
                        <a:solidFill>
                          <a:schemeClr val="dk1"/>
                        </a:solidFill>
                        <a:latin typeface="Inter"/>
                        <a:ea typeface="Inter"/>
                        <a:cs typeface="Inter"/>
                        <a:sym typeface="Inter"/>
                      </a:endParaRPr>
                    </a:p>
                    <a:p>
                      <a:pPr indent="0" lvl="0" marL="38100" marR="0" rtl="0" algn="l">
                        <a:lnSpc>
                          <a:spcPct val="100000"/>
                        </a:lnSpc>
                        <a:spcBef>
                          <a:spcPts val="0"/>
                        </a:spcBef>
                        <a:spcAft>
                          <a:spcPts val="0"/>
                        </a:spcAft>
                        <a:buNone/>
                      </a:pPr>
                      <a:r>
                        <a:rPr lang="en" sz="1100">
                          <a:solidFill>
                            <a:schemeClr val="dk1"/>
                          </a:solidFill>
                          <a:latin typeface="Inter"/>
                          <a:ea typeface="Inter"/>
                          <a:cs typeface="Inter"/>
                          <a:sym typeface="Inter"/>
                        </a:rPr>
                        <a:t>we're going to recognize our new advocates.</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JB: Getting a new generation involved is key, says Jay Haigler. Diving With a Purpose runs programs for young people across the country, as well as in Mozambique and Costa Rica.</a:t>
                      </a:r>
                      <a:endParaRPr sz="1100">
                        <a:solidFill>
                          <a:schemeClr val="dk1"/>
                        </a:solidFill>
                        <a:latin typeface="Inter"/>
                        <a:ea typeface="Inter"/>
                        <a:cs typeface="Inter"/>
                        <a:sym typeface="Inter"/>
                      </a:endParaRPr>
                    </a:p>
                    <a:p>
                      <a:pPr indent="0" lvl="0" marL="3810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JH: The hook is diving. Scuba diving is so exciting. And once they start diving, then we give them a purpose. We say, hey, how about learning about history? And then the world is their oyster.</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JB: Is there an understanding that a lot will never be found?</a:t>
                      </a:r>
                      <a:endParaRPr sz="1100">
                        <a:solidFill>
                          <a:schemeClr val="dk1"/>
                        </a:solidFill>
                        <a:latin typeface="Inter"/>
                        <a:ea typeface="Inter"/>
                        <a:cs typeface="Inter"/>
                        <a:sym typeface="Inter"/>
                      </a:endParaRPr>
                    </a:p>
                    <a:p>
                      <a:pPr indent="0" lvl="0" marL="3810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JH: Yes, there is.And the important part of this entire journey is literally telling the untold American story. If we do not find the ship, that doesn't mean we do not tell the story. As long as our young people take the mantle and tell those stories, that's what's important.</a:t>
                      </a:r>
                      <a:endParaRPr sz="1100">
                        <a:solidFill>
                          <a:schemeClr val="dk1"/>
                        </a:solidFill>
                        <a:latin typeface="Inter"/>
                        <a:ea typeface="Inter"/>
                        <a:cs typeface="Inter"/>
                        <a:sym typeface="Inter"/>
                      </a:endParaRPr>
                    </a:p>
                    <a:p>
                      <a:pPr indent="0" lvl="0" marL="3810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JB: For now, researchers and divers, including members of Diving With a Purpose, continue to search for the Guerrero and other ships. For the "PBS NewsHour," I'm Jeffrey Brown.</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JW: And let's hope they find them one day. Fascinating.</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37" name="Google Shape;137;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The “Untold American Story” Video Transcript</a:t>
            </a:r>
            <a:endParaRPr sz="1800">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sp>
        <p:nvSpPr>
          <p:cNvPr id="142" name="Google Shape;142;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Transatlantic Slave Trade (Exemplar)</a:t>
            </a:r>
            <a:endParaRPr sz="1800">
              <a:latin typeface="Halant"/>
              <a:ea typeface="Halant"/>
              <a:cs typeface="Halant"/>
              <a:sym typeface="Halant"/>
            </a:endParaRPr>
          </a:p>
        </p:txBody>
      </p:sp>
      <p:pic>
        <p:nvPicPr>
          <p:cNvPr id="143" name="Google Shape;143;p2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4" name="Google Shape;14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5" name="Google Shape;14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6" name="Google Shape;146;p29"/>
          <p:cNvGraphicFramePr/>
          <p:nvPr/>
        </p:nvGraphicFramePr>
        <p:xfrm>
          <a:off x="359791" y="1670866"/>
          <a:ext cx="3000000" cy="3000000"/>
        </p:xfrm>
        <a:graphic>
          <a:graphicData uri="http://schemas.openxmlformats.org/drawingml/2006/table">
            <a:tbl>
              <a:tblPr>
                <a:noFill/>
                <a:tableStyleId>{7C2A10B3-EBD0-44F9-A5C2-D1CCBDCC734C}</a:tableStyleId>
              </a:tblPr>
              <a:tblGrid>
                <a:gridCol w="5034950"/>
                <a:gridCol w="2055550"/>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 1400s, European nations were looking for new trade routes to access valuable goods like gold and spices. Portugal, under the leadership of Prince Henry, began sending ships down the western coast of Africa. Their goal was to find a sea route that would give them direct access to West African trade, especially gold, without relying on middlemen who crossed the Sahara Desert. </a:t>
                      </a:r>
                      <a:r>
                        <a:rPr b="1" lang="en" sz="1200">
                          <a:solidFill>
                            <a:schemeClr val="dk1"/>
                          </a:solidFill>
                          <a:latin typeface="Inter"/>
                          <a:ea typeface="Inter"/>
                          <a:cs typeface="Inter"/>
                          <a:sym typeface="Inter"/>
                        </a:rPr>
                        <a:t>(A)</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the Portuguese explored further south along the African coast, they began taking part in the trade of enslaved people. In 1444, the first group of enslaved Africans was brought to Portugal from the area now known as Mauritania. Over time, what started as a small part of trade turned into a large system. The Portuguese built relationships with African kingdoms, such as the Kongo Kingdom, and traded European goods like guns and cloth in exchange for enslaved people and ivory.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Portuguese initially interacted with the Kongo Kingdom through diplomacy and trade. But as the demand for enslaved labor grew, the relationship became more exploitative. The Portuguese encouraged more raids and warfare to capture people for the transatlantic slave trade. This weakened the Kongo over time, as it lost workers, experienced more violence, and became increasingly dependent on European goods and support. </a:t>
                      </a:r>
                      <a:r>
                        <a:rPr b="1" lang="en" sz="1200">
                          <a:solidFill>
                            <a:schemeClr val="dk1"/>
                          </a:solidFill>
                          <a:latin typeface="Inter"/>
                          <a:ea typeface="Inter"/>
                          <a:cs typeface="Inter"/>
                          <a:sym typeface="Inter"/>
                        </a:rPr>
                        <a:t>(C)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Slavery already existed in some African societies before the arrival of Europeans, but it was often different from the system that developed through the transatlantic slave trade. In many African cultures, enslaved people could hold important roles and were not seen as property in the same way as they were in the Americas. </a:t>
                      </a: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The rise of the transatlantic slave trade, however, changed this in many regions, making slavery more violent and permanent.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Atlantic Slave Trade grew into a large network that connected Africa, Europe, and the Americas. European goods were traded for enslaved people, who were forced to endure the Middle Passage across the Atlantic Ocean. </a:t>
                      </a: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Many died on the journey or in the coastal forts where they were imprisoned. This trade system had a devastating impact on African societies and left lasting effects in the Americas, including large populations of people of African descent in places like Brazil and the United States.</a:t>
                      </a:r>
                      <a:endParaRPr sz="12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Why did the Portuguese begin exploring the west coast of Africa in the 1400s?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To find direct routes for gold and spices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were some of the goods that the Portuguese exchanged for enslaved Africans?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European goods like guns and cloth</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did the transatlantic slave trade affect the Kongo Kingdom?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It led to violence and weakened the kingdom</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How was African slavery different from slavery in the Americas?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It was less brutal and more flexible</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What was the Middle Passage?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ocean journey enslaved Africans took to the Americas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7" name="Google Shape;147;p29"/>
          <p:cNvSpPr txBox="1"/>
          <p:nvPr/>
        </p:nvSpPr>
        <p:spPr>
          <a:xfrm>
            <a:off x="1878102" y="8156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48" name="Google Shape;148;p29"/>
          <p:cNvPicPr preferRelativeResize="0"/>
          <p:nvPr/>
        </p:nvPicPr>
        <p:blipFill rotWithShape="1">
          <a:blip r:embed="rId4">
            <a:alphaModFix/>
          </a:blip>
          <a:srcRect b="0" l="0" r="0" t="0"/>
          <a:stretch/>
        </p:blipFill>
        <p:spPr>
          <a:xfrm>
            <a:off x="694375" y="733359"/>
            <a:ext cx="1004826" cy="1004826"/>
          </a:xfrm>
          <a:prstGeom prst="rect">
            <a:avLst/>
          </a:prstGeom>
          <a:noFill/>
          <a:ln>
            <a:noFill/>
          </a:ln>
        </p:spPr>
      </p:pic>
      <p:sp>
        <p:nvSpPr>
          <p:cNvPr id="149" name="Google Shape;149;p29"/>
          <p:cNvSpPr txBox="1"/>
          <p:nvPr/>
        </p:nvSpPr>
        <p:spPr>
          <a:xfrm>
            <a:off x="359789" y="4970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a:t>
            </a:r>
            <a:r>
              <a:rPr b="1" lang="en" sz="1300">
                <a:latin typeface="Inter"/>
                <a:ea typeface="Inter"/>
                <a:cs typeface="Inter"/>
                <a:sym typeface="Inter"/>
              </a:rPr>
              <a:t> </a:t>
            </a:r>
            <a:r>
              <a:rPr b="1" lang="en" sz="1300">
                <a:solidFill>
                  <a:srgbClr val="000000"/>
                </a:solidFill>
                <a:latin typeface="Inter"/>
                <a:ea typeface="Inter"/>
                <a:cs typeface="Inter"/>
                <a:sym typeface="Inter"/>
              </a:rPr>
              <a:t>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pic>
        <p:nvPicPr>
          <p:cNvPr id="154" name="Google Shape;154;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5" name="Google Shape;155;p30"/>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The “Untold American Story”</a:t>
            </a:r>
            <a:endParaRPr sz="1900">
              <a:latin typeface="Inter Medium"/>
              <a:ea typeface="Inter Medium"/>
              <a:cs typeface="Inter Medium"/>
              <a:sym typeface="Inter Medium"/>
            </a:endParaRPr>
          </a:p>
        </p:txBody>
      </p:sp>
      <p:pic>
        <p:nvPicPr>
          <p:cNvPr id="156" name="Google Shape;156;p30"/>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57" name="Google Shape;157;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8" name="Google Shape;158;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9" name="Google Shape;159;p30"/>
          <p:cNvSpPr txBox="1"/>
          <p:nvPr/>
        </p:nvSpPr>
        <p:spPr>
          <a:xfrm>
            <a:off x="547200" y="964973"/>
            <a:ext cx="6678000" cy="1662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Note: The transatlantic slave trade took place legally between the 15th and 19th centuries. The most dangerous part of the voyage was known as the Middle Passage. This was the part of the trip between Africa and the Americas. Historians have used the records from the ship captains to track the basic information about what happened on these voyages along with first person narratives from enslaved Africans who survived.</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Watch the </a:t>
            </a:r>
            <a:r>
              <a:rPr b="1" lang="en" sz="1200" u="sng">
                <a:solidFill>
                  <a:schemeClr val="hlink"/>
                </a:solidFill>
                <a:latin typeface="Halant"/>
                <a:ea typeface="Halant"/>
                <a:cs typeface="Halant"/>
                <a:sym typeface="Halant"/>
                <a:hlinkClick r:id="rId5"/>
              </a:rPr>
              <a:t>video</a:t>
            </a:r>
            <a:r>
              <a:rPr b="1" lang="en" sz="1200">
                <a:solidFill>
                  <a:schemeClr val="dk1"/>
                </a:solidFill>
                <a:latin typeface="Halant"/>
                <a:ea typeface="Halant"/>
                <a:cs typeface="Halant"/>
                <a:sym typeface="Halant"/>
              </a:rPr>
              <a:t> about Black scuba divers exploring wreckage of slave ships and answer the questions below. Transcripts can be found on the following pages.</a:t>
            </a:r>
            <a:endParaRPr b="1" sz="1200">
              <a:solidFill>
                <a:schemeClr val="dk1"/>
              </a:solidFill>
              <a:latin typeface="Halant"/>
              <a:ea typeface="Halant"/>
              <a:cs typeface="Halant"/>
              <a:sym typeface="Halant"/>
            </a:endParaRPr>
          </a:p>
        </p:txBody>
      </p:sp>
      <p:sp>
        <p:nvSpPr>
          <p:cNvPr id="160" name="Google Shape;160;p30"/>
          <p:cNvSpPr txBox="1"/>
          <p:nvPr/>
        </p:nvSpPr>
        <p:spPr>
          <a:xfrm>
            <a:off x="381550" y="2666747"/>
            <a:ext cx="7074600" cy="46638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How many people are estimated to have been taken by Europeans from Africa to America over three centuries?</a:t>
            </a:r>
            <a:endParaRPr sz="1200">
              <a:solidFill>
                <a:schemeClr val="dk1"/>
              </a:solidFill>
              <a:latin typeface="Inter"/>
              <a:ea typeface="Inter"/>
              <a:cs typeface="Inter"/>
              <a:sym typeface="Inter"/>
            </a:endParaRPr>
          </a:p>
          <a:p>
            <a:pPr indent="457200" lvl="0" marL="0" rtl="0" algn="l">
              <a:spcBef>
                <a:spcPts val="0"/>
              </a:spcBef>
              <a:spcAft>
                <a:spcPts val="0"/>
              </a:spcAft>
              <a:buNone/>
            </a:pPr>
            <a:r>
              <a:rPr b="1" lang="en" sz="1300">
                <a:solidFill>
                  <a:schemeClr val="accent1"/>
                </a:solidFill>
                <a:latin typeface="Inter"/>
                <a:ea typeface="Inter"/>
                <a:cs typeface="Inter"/>
                <a:sym typeface="Inter"/>
              </a:rPr>
              <a:t>12.5 million</a:t>
            </a:r>
            <a:endParaRPr b="1" sz="1300">
              <a:solidFill>
                <a:schemeClr val="accent1"/>
              </a:solidFill>
              <a:latin typeface="Inter"/>
              <a:ea typeface="Inter"/>
              <a:cs typeface="Inter"/>
              <a:sym typeface="Inter"/>
            </a:endParaRPr>
          </a:p>
          <a:p>
            <a:pPr indent="45720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How many shipwrecks have been recorded?</a:t>
            </a:r>
            <a:endParaRPr sz="1200">
              <a:solidFill>
                <a:schemeClr val="dk1"/>
              </a:solidFill>
              <a:latin typeface="Inter"/>
              <a:ea typeface="Inter"/>
              <a:cs typeface="Inter"/>
              <a:sym typeface="Inter"/>
            </a:endParaRPr>
          </a:p>
          <a:p>
            <a:pPr indent="457200" lvl="0" marL="0" rtl="0" algn="l">
              <a:spcBef>
                <a:spcPts val="0"/>
              </a:spcBef>
              <a:spcAft>
                <a:spcPts val="0"/>
              </a:spcAft>
              <a:buNone/>
            </a:pPr>
            <a:r>
              <a:rPr b="1" lang="en" sz="1300">
                <a:solidFill>
                  <a:schemeClr val="accent1"/>
                </a:solidFill>
                <a:latin typeface="Inter"/>
                <a:ea typeface="Inter"/>
                <a:cs typeface="Inter"/>
                <a:sym typeface="Inter"/>
              </a:rPr>
              <a:t>Over 1,000</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Who is investigating sunken slave ships, and what is their background?</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Diving with a Purpose is a group of Black divers that aims to educate and engage divers in the preservation of shipwrecks and underwater sites, particularly those related to the transatlantic slave trade.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Where are the ships located, and when did they sink?</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Florida Keys, Costa Rica, Alabama’s Mobile Bay, all in the Atlantic Ocean. They sunk during the 17th &amp; 18th centuries.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Why are the divers seeking out these shipwrecks, according to this piece?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 divers are seeking out these shipwrecks, such as the São José, because they provide a tangible connection to the transatlantic slave trade and its history. Their goal is to bring attention to the often-overlooked wrecks that carried enslaved people, making this history as significant as well-known shipwrecks like the Titanic.</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